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64" r:id="rId5"/>
    <p:sldId id="265" r:id="rId6"/>
    <p:sldId id="266" r:id="rId7"/>
    <p:sldId id="258" r:id="rId8"/>
    <p:sldId id="269" r:id="rId9"/>
    <p:sldId id="259" r:id="rId10"/>
    <p:sldId id="260" r:id="rId11"/>
    <p:sldId id="267" r:id="rId12"/>
    <p:sldId id="268" r:id="rId13"/>
    <p:sldId id="261" r:id="rId14"/>
    <p:sldId id="262" r:id="rId15"/>
    <p:sldId id="263" r:id="rId16"/>
    <p:sldId id="270" r:id="rId17"/>
    <p:sldId id="271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E5E9E9"/>
    <a:srgbClr val="D9F5F5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732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05/09/2020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05/09/2020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05/09/2020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05/09/2020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05/09/2020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05/09/2020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05/09/2020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quipes-notre-dame.it/cgi-bin/archivio/SESSIONE_ESTIVA_2020_Estate_tempo_per_dissodare_il_futuro390.as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hinglink.com/scene/1340037482527326210?buttonSource=viewLimit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XnfzBh9pAc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hyperlink" Target="https://drive.google.com/file/d/1gTO0xKqR7CMMsXq2XoiEHC8xU6tLa-2G/view?usp=sharin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hyperlink" Target="http://www.equipes-notre-dame.it/cgi-bin/archivio/Porte_e_Finestre_Iniziativa_di_solidariet%C3%A0_per_le_famiglie_libanesi400.asp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j9Tuov5Xw4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9" y="417989"/>
            <a:ext cx="8646711" cy="488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74229" y="6500263"/>
            <a:ext cx="80889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u="sng" dirty="0" smtClean="0">
                <a:hlinkClick r:id="rId3"/>
              </a:rPr>
              <a:t>http</a:t>
            </a:r>
            <a:r>
              <a:rPr lang="it-IT" sz="1200" u="sng" dirty="0">
                <a:hlinkClick r:id="rId3"/>
              </a:rPr>
              <a:t>://</a:t>
            </a:r>
            <a:r>
              <a:rPr lang="it-IT" sz="1200" u="sng" dirty="0" smtClean="0">
                <a:hlinkClick r:id="rId3"/>
              </a:rPr>
              <a:t>www.equipes-notre-dame.it/cgi-bin/archivio/SESSIONE_ESTIVA_2020_Estate_tempo_per_dissodare_il_futuro390.asp</a:t>
            </a:r>
            <a:endParaRPr lang="it-IT" sz="1200" dirty="0">
              <a:effectLst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22552" y="5548590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https://</a:t>
            </a:r>
            <a:r>
              <a:rPr lang="it-IT" dirty="0" smtClean="0">
                <a:hlinkClick r:id="rId4"/>
              </a:rPr>
              <a:t>www.thinglink.com/scene/1340037482527326210?buttonSource=viewLimits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56041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880" y="0"/>
            <a:ext cx="109793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51520" y="6270784"/>
            <a:ext cx="8388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Scriverla e </a:t>
            </a:r>
            <a:r>
              <a:rPr lang="it-IT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rileggerla il mese </a:t>
            </a:r>
            <a:r>
              <a:rPr lang="it-IT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seguente</a:t>
            </a:r>
            <a:endParaRPr lang="it-IT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2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533" y="-147"/>
            <a:ext cx="9811655" cy="685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18149" y="2708920"/>
            <a:ext cx="42484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Cooper Black" panose="0208090404030B020404" pitchFamily="18" charset="0"/>
              </a:rPr>
              <a:t>Fare un esame di coscienza ogni </a:t>
            </a:r>
            <a:r>
              <a:rPr lang="it-IT" sz="2800" dirty="0" smtClean="0">
                <a:latin typeface="Cooper Black" panose="0208090404030B020404" pitchFamily="18" charset="0"/>
              </a:rPr>
              <a:t>giorno e valutare </a:t>
            </a:r>
            <a:r>
              <a:rPr lang="it-IT" sz="2800" dirty="0">
                <a:latin typeface="Cooper Black" panose="0208090404030B020404" pitchFamily="18" charset="0"/>
              </a:rPr>
              <a:t>ogni </a:t>
            </a:r>
            <a:r>
              <a:rPr lang="it-IT" sz="2800" dirty="0" smtClean="0">
                <a:latin typeface="Cooper Black" panose="0208090404030B020404" pitchFamily="18" charset="0"/>
              </a:rPr>
              <a:t>mese </a:t>
            </a:r>
          </a:p>
          <a:p>
            <a:pPr algn="ctr"/>
            <a:r>
              <a:rPr lang="it-IT" sz="2800" dirty="0" smtClean="0">
                <a:latin typeface="Cooper Black" panose="0208090404030B020404" pitchFamily="18" charset="0"/>
              </a:rPr>
              <a:t>i </a:t>
            </a:r>
            <a:r>
              <a:rPr lang="it-IT" sz="2800" dirty="0">
                <a:latin typeface="Cooper Black" panose="0208090404030B020404" pitchFamily="18" charset="0"/>
              </a:rPr>
              <a:t>progressi realizzati</a:t>
            </a:r>
          </a:p>
        </p:txBody>
      </p:sp>
      <p:sp>
        <p:nvSpPr>
          <p:cNvPr id="4" name="Rettangolo 3"/>
          <p:cNvSpPr/>
          <p:nvPr/>
        </p:nvSpPr>
        <p:spPr>
          <a:xfrm>
            <a:off x="318149" y="5908656"/>
            <a:ext cx="3110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3"/>
              </a:rPr>
              <a:t>https://youtu.be/kXnfzBh9pAc</a:t>
            </a:r>
            <a:r>
              <a:rPr lang="en-US" u="sng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529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54" y="-387424"/>
            <a:ext cx="11364764" cy="743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11449" y="27157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Cooper Black" panose="0208090404030B020404" pitchFamily="18" charset="0"/>
              </a:rPr>
              <a:t>Condividere i progressi con la propria equipe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Cooper Black" panose="0208090404030B020404" pitchFamily="18" charset="0"/>
              </a:rPr>
              <a:t>all’interno del momento di Compartecipazione </a:t>
            </a:r>
          </a:p>
        </p:txBody>
      </p:sp>
      <p:sp>
        <p:nvSpPr>
          <p:cNvPr id="3" name="Rettangolo 2"/>
          <p:cNvSpPr/>
          <p:nvPr/>
        </p:nvSpPr>
        <p:spPr>
          <a:xfrm>
            <a:off x="-263477" y="5657671"/>
            <a:ext cx="9433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it-IT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ommentare </a:t>
            </a:r>
            <a:r>
              <a:rPr lang="it-IT" b="1" dirty="0">
                <a:solidFill>
                  <a:schemeClr val="bg1"/>
                </a:solidFill>
                <a:latin typeface="Century Gothic" panose="020B0502020202020204" pitchFamily="34" charset="0"/>
              </a:rPr>
              <a:t>il nostro percorso rispetto agli obiettivi che ci siamo posti, nella certezza che, poiché siamo riuniti nel nome di Cristo, per rispondere alla sua chiamata alla nostra coppia, Lui è presente con noi, ascolta </a:t>
            </a:r>
            <a:r>
              <a:rPr lang="it-IT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 </a:t>
            </a:r>
            <a:r>
              <a:rPr lang="it-IT" b="1" dirty="0">
                <a:solidFill>
                  <a:schemeClr val="bg1"/>
                </a:solidFill>
                <a:latin typeface="Century Gothic" panose="020B0502020202020204" pitchFamily="34" charset="0"/>
              </a:rPr>
              <a:t>ci soccorre attraverso l’accoglienza e l’appoggio dei nostri compagni di équipe.</a:t>
            </a:r>
          </a:p>
        </p:txBody>
      </p:sp>
    </p:spTree>
    <p:extLst>
      <p:ext uri="{BB962C8B-B14F-4D97-AF65-F5344CB8AC3E}">
        <p14:creationId xmlns:p14="http://schemas.microsoft.com/office/powerpoint/2010/main" val="48039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05366" y="6309320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https://</a:t>
            </a:r>
            <a:r>
              <a:rPr lang="it-IT" dirty="0" smtClean="0">
                <a:hlinkClick r:id="rId2"/>
              </a:rPr>
              <a:t>drive.google.com/file/d/1gTO0xKqR7CMMsXq2XoiEHC8xU6tLa-2G/view?usp=sharing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9954"/>
            <a:ext cx="6192688" cy="598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3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6362199"/>
            <a:ext cx="8784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u="sng" dirty="0">
                <a:hlinkClick r:id="rId2"/>
              </a:rPr>
              <a:t>http://</a:t>
            </a:r>
            <a:r>
              <a:rPr lang="it-IT" sz="1200" u="sng" dirty="0" smtClean="0">
                <a:hlinkClick r:id="rId2"/>
              </a:rPr>
              <a:t>www.equipes-notre-dame.it/cgi-bin/archivio/Porte_e_Finestre_Iniziativa_di_solidariet%C3%A0_per_le_famiglie_libanesi400.asp</a:t>
            </a:r>
            <a:endParaRPr lang="it-IT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79" y="335687"/>
            <a:ext cx="5153025" cy="593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8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0"/>
            <a:ext cx="115099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46135" y="764528"/>
            <a:ext cx="3046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3"/>
              </a:rPr>
              <a:t>https://</a:t>
            </a:r>
            <a:r>
              <a:rPr lang="it-IT" dirty="0" smtClean="0">
                <a:hlinkClick r:id="rId3"/>
              </a:rPr>
              <a:t>youtu.be/rj9Tuov5Xw4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75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72" y="188640"/>
            <a:ext cx="926440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6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Love Chart – Canzoni D'Amore: la classifica di MTV per San Valenti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82"/>
            <a:ext cx="9144000" cy="853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41728" y="5877272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</p:txBody>
      </p:sp>
      <p:pic>
        <p:nvPicPr>
          <p:cNvPr id="6" name="La Vita è Bella    Buon Giorno Principess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81" y="6061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3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2380"/>
            <a:ext cx="4968552" cy="608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647247" y="709335"/>
            <a:ext cx="33123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latin typeface="Century Gothic" panose="020B0502020202020204" pitchFamily="34" charset="0"/>
              </a:rPr>
              <a:t>Alla ricerca di passi “squilibrati”</a:t>
            </a:r>
            <a:endParaRPr lang="it-IT" sz="3600" dirty="0">
              <a:latin typeface="Century Gothic" panose="020B0502020202020204" pitchFamily="34" charset="0"/>
            </a:endParaRPr>
          </a:p>
          <a:p>
            <a:pPr algn="ctr"/>
            <a:r>
              <a:rPr lang="it-IT" sz="3600" b="1" dirty="0">
                <a:latin typeface="Century Gothic" panose="020B0502020202020204" pitchFamily="34" charset="0"/>
              </a:rPr>
              <a:t> in un tempo incerto</a:t>
            </a:r>
            <a:endParaRPr lang="it-IT" sz="3600" dirty="0">
              <a:latin typeface="Century Gothic" panose="020B0502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436096" y="4005064"/>
            <a:ext cx="3417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latin typeface="Century Gothic" panose="020B0502020202020204" pitchFamily="34" charset="0"/>
              </a:rPr>
              <a:t>“Le Equipe Notre-Dame hanno come </a:t>
            </a:r>
          </a:p>
          <a:p>
            <a:pPr algn="r"/>
            <a:r>
              <a:rPr lang="it-IT" dirty="0">
                <a:latin typeface="Century Gothic" panose="020B0502020202020204" pitchFamily="34" charset="0"/>
              </a:rPr>
              <a:t>scopo essenziale </a:t>
            </a:r>
            <a:endParaRPr lang="it-IT" dirty="0" smtClean="0">
              <a:latin typeface="Century Gothic" panose="020B0502020202020204" pitchFamily="34" charset="0"/>
            </a:endParaRPr>
          </a:p>
          <a:p>
            <a:pPr algn="r"/>
            <a:r>
              <a:rPr lang="it-IT" dirty="0" smtClean="0">
                <a:latin typeface="Century Gothic" panose="020B0502020202020204" pitchFamily="34" charset="0"/>
              </a:rPr>
              <a:t>di </a:t>
            </a:r>
            <a:r>
              <a:rPr lang="it-IT" dirty="0">
                <a:latin typeface="Century Gothic" panose="020B0502020202020204" pitchFamily="34" charset="0"/>
              </a:rPr>
              <a:t>aiutare le coppie </a:t>
            </a:r>
          </a:p>
          <a:p>
            <a:pPr algn="r"/>
            <a:r>
              <a:rPr lang="it-IT" dirty="0">
                <a:latin typeface="Century Gothic" panose="020B0502020202020204" pitchFamily="34" charset="0"/>
              </a:rPr>
              <a:t>a tendere verso la santità.</a:t>
            </a:r>
          </a:p>
          <a:p>
            <a:pPr algn="r"/>
            <a:r>
              <a:rPr lang="it-IT" dirty="0">
                <a:latin typeface="Century Gothic" panose="020B0502020202020204" pitchFamily="34" charset="0"/>
              </a:rPr>
              <a:t> Né più né meno</a:t>
            </a:r>
            <a:r>
              <a:rPr lang="it-IT" dirty="0" smtClean="0">
                <a:latin typeface="Century Gothic" panose="020B0502020202020204" pitchFamily="34" charset="0"/>
              </a:rPr>
              <a:t>”</a:t>
            </a:r>
          </a:p>
          <a:p>
            <a:pPr algn="r"/>
            <a:endParaRPr lang="it-IT" dirty="0">
              <a:latin typeface="Century Gothic" panose="020B0502020202020204" pitchFamily="34" charset="0"/>
            </a:endParaRPr>
          </a:p>
          <a:p>
            <a:pPr algn="r"/>
            <a:r>
              <a:rPr lang="it-IT" dirty="0">
                <a:latin typeface="Century Gothic" panose="020B0502020202020204" pitchFamily="34" charset="0"/>
              </a:rPr>
              <a:t> (H. Caffarel</a:t>
            </a:r>
            <a:r>
              <a:rPr lang="it-IT" dirty="0" smtClean="0">
                <a:latin typeface="Century Gothic" panose="020B0502020202020204" pitchFamily="34" charset="0"/>
              </a:rPr>
              <a:t>)</a:t>
            </a:r>
            <a:endParaRPr lang="it-IT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3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39026" y="5524963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Cooper Black" panose="0208090404030B020404" pitchFamily="18" charset="0"/>
              </a:rPr>
              <a:t>PERCHE’ UNA REGOLA di VITA?</a:t>
            </a:r>
            <a:endParaRPr lang="it-IT" sz="3200" dirty="0">
              <a:latin typeface="Cooper Black" panose="0208090404030B0204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79"/>
            <a:ext cx="8327940" cy="47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39026" y="6402126"/>
            <a:ext cx="8653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Century Gothic" panose="020B0502020202020204" pitchFamily="34" charset="0"/>
              </a:rPr>
              <a:t>Tratto da documento «La regola di vita» disponibile sul sito Equipe Notre Dame Italia</a:t>
            </a:r>
            <a:endParaRPr lang="it-IT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351" y="0"/>
            <a:ext cx="140217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908720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atin typeface="Cooper Black" panose="0208090404030B020404" pitchFamily="18" charset="0"/>
              </a:rPr>
              <a:t>p</a:t>
            </a:r>
            <a:r>
              <a:rPr lang="it-IT" sz="3200" dirty="0" smtClean="0">
                <a:latin typeface="Cooper Black" panose="0208090404030B020404" pitchFamily="18" charset="0"/>
              </a:rPr>
              <a:t>er scoprire la volontà di Dio su di noi</a:t>
            </a:r>
            <a:endParaRPr lang="it-IT" sz="32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9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717" y="-171400"/>
            <a:ext cx="9559246" cy="716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627784" y="764704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atin typeface="Cooper Black" panose="0208090404030B020404" pitchFamily="18" charset="0"/>
              </a:rPr>
              <a:t>p</a:t>
            </a:r>
            <a:r>
              <a:rPr lang="it-IT" sz="3200" dirty="0" smtClean="0">
                <a:latin typeface="Cooper Black" panose="0208090404030B020404" pitchFamily="18" charset="0"/>
              </a:rPr>
              <a:t>er migliorare noi stessi</a:t>
            </a:r>
            <a:endParaRPr lang="it-IT" sz="32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0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605" y="-23710"/>
            <a:ext cx="106397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454535" y="0"/>
            <a:ext cx="5688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Cooper Black" panose="0208090404030B020404" pitchFamily="18" charset="0"/>
              </a:rPr>
              <a:t>p</a:t>
            </a:r>
            <a:r>
              <a:rPr lang="it-IT" sz="3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er migliorare 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la nostra relazione 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con gli altri</a:t>
            </a:r>
            <a:endParaRPr lang="it-IT" sz="3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5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7260" y="4077072"/>
            <a:ext cx="89467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Non </a:t>
            </a:r>
            <a:r>
              <a:rPr lang="it-IT" sz="2200" dirty="0" err="1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puo’</a:t>
            </a:r>
            <a:r>
              <a:rPr lang="it-IT" sz="2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 essere la stessa per tutti, perché siamo tutti </a:t>
            </a:r>
            <a:r>
              <a:rPr lang="it-IT" sz="2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diversi: </a:t>
            </a:r>
          </a:p>
          <a:p>
            <a:pPr algn="ctr"/>
            <a:r>
              <a:rPr lang="it-IT" sz="2200" dirty="0" smtClean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Dio ha </a:t>
            </a:r>
            <a:r>
              <a:rPr lang="it-IT" sz="2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un progetto per ognuno di noi.</a:t>
            </a:r>
          </a:p>
        </p:txBody>
      </p:sp>
      <p:sp>
        <p:nvSpPr>
          <p:cNvPr id="5" name="Rettangolo 4"/>
          <p:cNvSpPr/>
          <p:nvPr/>
        </p:nvSpPr>
        <p:spPr>
          <a:xfrm>
            <a:off x="8366" y="5226629"/>
            <a:ext cx="91450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smtClean="0">
                <a:solidFill>
                  <a:schemeClr val="tx2"/>
                </a:solidFill>
                <a:latin typeface="Cooper Black" panose="0208090404030B020404" pitchFamily="18" charset="0"/>
              </a:rPr>
              <a:t>A volte </a:t>
            </a:r>
            <a:r>
              <a:rPr lang="it-IT" sz="2200" dirty="0" err="1" smtClean="0">
                <a:solidFill>
                  <a:schemeClr val="tx2"/>
                </a:solidFill>
                <a:latin typeface="Cooper Black" panose="0208090404030B020404" pitchFamily="18" charset="0"/>
              </a:rPr>
              <a:t>puo’</a:t>
            </a:r>
            <a:r>
              <a:rPr lang="it-IT" sz="2200" dirty="0" smtClean="0">
                <a:solidFill>
                  <a:schemeClr val="tx2"/>
                </a:solidFill>
                <a:latin typeface="Cooper Black" panose="0208090404030B020404" pitchFamily="18" charset="0"/>
              </a:rPr>
              <a:t> essere </a:t>
            </a:r>
            <a:r>
              <a:rPr lang="it-IT" sz="2200" dirty="0">
                <a:solidFill>
                  <a:schemeClr val="tx2"/>
                </a:solidFill>
                <a:latin typeface="Cooper Black" panose="0208090404030B020404" pitchFamily="18" charset="0"/>
              </a:rPr>
              <a:t>comune per gli </a:t>
            </a:r>
            <a:r>
              <a:rPr lang="it-IT" sz="2200" dirty="0" smtClean="0">
                <a:solidFill>
                  <a:schemeClr val="tx2"/>
                </a:solidFill>
                <a:latin typeface="Cooper Black" panose="0208090404030B020404" pitchFamily="18" charset="0"/>
              </a:rPr>
              <a:t>sposi </a:t>
            </a:r>
          </a:p>
          <a:p>
            <a:pPr algn="ctr"/>
            <a:r>
              <a:rPr lang="it-IT" sz="2200" dirty="0" smtClean="0">
                <a:solidFill>
                  <a:schemeClr val="tx2"/>
                </a:solidFill>
                <a:latin typeface="Cooper Black" panose="0208090404030B020404" pitchFamily="18" charset="0"/>
              </a:rPr>
              <a:t>quando </a:t>
            </a:r>
            <a:r>
              <a:rPr lang="it-IT" sz="2200" dirty="0">
                <a:solidFill>
                  <a:schemeClr val="tx2"/>
                </a:solidFill>
                <a:latin typeface="Cooper Black" panose="0208090404030B020404" pitchFamily="18" charset="0"/>
              </a:rPr>
              <a:t>cercano di </a:t>
            </a:r>
            <a:r>
              <a:rPr lang="it-IT" sz="2200" dirty="0" smtClean="0">
                <a:solidFill>
                  <a:schemeClr val="tx2"/>
                </a:solidFill>
                <a:latin typeface="Cooper Black" panose="0208090404030B020404" pitchFamily="18" charset="0"/>
              </a:rPr>
              <a:t>migliorare </a:t>
            </a:r>
            <a:r>
              <a:rPr lang="it-IT" sz="2200" dirty="0">
                <a:solidFill>
                  <a:schemeClr val="tx2"/>
                </a:solidFill>
                <a:latin typeface="Cooper Black" panose="0208090404030B020404" pitchFamily="18" charset="0"/>
              </a:rPr>
              <a:t>lo </a:t>
            </a:r>
            <a:r>
              <a:rPr lang="it-IT" sz="2200" dirty="0" smtClean="0">
                <a:solidFill>
                  <a:schemeClr val="tx2"/>
                </a:solidFill>
                <a:latin typeface="Cooper Black" panose="0208090404030B020404" pitchFamily="18" charset="0"/>
              </a:rPr>
              <a:t>stesso atteggiamento</a:t>
            </a:r>
            <a:r>
              <a:rPr lang="it-IT" sz="1600" dirty="0" smtClean="0">
                <a:solidFill>
                  <a:schemeClr val="tx2"/>
                </a:solidFill>
                <a:latin typeface="Cooper Black" panose="0208090404030B020404" pitchFamily="18" charset="0"/>
              </a:rPr>
              <a:t>: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Cooper Black" panose="0208090404030B020404" pitchFamily="18" charset="0"/>
              </a:rPr>
              <a:t> la </a:t>
            </a:r>
            <a:r>
              <a:rPr lang="it-IT" sz="2400" dirty="0">
                <a:solidFill>
                  <a:schemeClr val="tx2"/>
                </a:solidFill>
                <a:latin typeface="Cooper Black" panose="0208090404030B020404" pitchFamily="18" charset="0"/>
              </a:rPr>
              <a:t>complicità tra </a:t>
            </a:r>
            <a:r>
              <a:rPr lang="it-IT" sz="2400" dirty="0" smtClean="0">
                <a:solidFill>
                  <a:schemeClr val="tx2"/>
                </a:solidFill>
                <a:latin typeface="Cooper Black" panose="0208090404030B020404" pitchFamily="18" charset="0"/>
              </a:rPr>
              <a:t>loro </a:t>
            </a:r>
            <a:r>
              <a:rPr lang="it-IT" sz="2400" dirty="0">
                <a:solidFill>
                  <a:schemeClr val="tx2"/>
                </a:solidFill>
                <a:latin typeface="Cooper Black" panose="0208090404030B020404" pitchFamily="18" charset="0"/>
              </a:rPr>
              <a:t>li sosterrà.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100108" y="692695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oper Black" panose="0208090404030B020404" pitchFamily="18" charset="0"/>
              </a:rPr>
              <a:t>PICCOLA</a:t>
            </a:r>
            <a:endParaRPr lang="it-IT" sz="3600" dirty="0">
              <a:solidFill>
                <a:schemeClr val="tx2">
                  <a:lumMod val="40000"/>
                  <a:lumOff val="60000"/>
                </a:schemeClr>
              </a:solidFill>
              <a:latin typeface="Cooper Black" panose="0208090404030B0204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176936" y="282185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tx2"/>
                </a:solidFill>
                <a:latin typeface="Cooper Black" panose="0208090404030B020404" pitchFamily="18" charset="0"/>
              </a:rPr>
              <a:t>PRATICA</a:t>
            </a:r>
            <a:endParaRPr lang="it-IT" sz="3600" dirty="0">
              <a:solidFill>
                <a:schemeClr val="tx2"/>
              </a:solidFill>
              <a:latin typeface="Cooper Black" panose="0208090404030B0204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150003" y="1709870"/>
            <a:ext cx="261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PRECISA</a:t>
            </a:r>
            <a:endParaRPr lang="it-IT" sz="3600" dirty="0">
              <a:solidFill>
                <a:schemeClr val="tx2">
                  <a:lumMod val="60000"/>
                  <a:lumOff val="40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1" y="164852"/>
            <a:ext cx="5361745" cy="376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72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0"/>
            <a:ext cx="12277751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371818" y="2564904"/>
            <a:ext cx="41595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b="1" dirty="0" smtClean="0">
                <a:latin typeface="Candara" panose="020E0502030303020204" pitchFamily="34" charset="0"/>
              </a:rPr>
              <a:t>Dire: «Amerò </a:t>
            </a:r>
            <a:r>
              <a:rPr lang="it-IT" b="1" dirty="0">
                <a:latin typeface="Candara" panose="020E0502030303020204" pitchFamily="34" charset="0"/>
              </a:rPr>
              <a:t>in modo migliore </a:t>
            </a:r>
            <a:endParaRPr lang="it-IT" b="1" dirty="0" smtClean="0">
              <a:latin typeface="Candara" panose="020E0502030303020204" pitchFamily="34" charset="0"/>
            </a:endParaRPr>
          </a:p>
          <a:p>
            <a:pPr lvl="0" algn="ctr"/>
            <a:r>
              <a:rPr lang="it-IT" b="1" dirty="0" smtClean="0">
                <a:latin typeface="Candara" panose="020E0502030303020204" pitchFamily="34" charset="0"/>
              </a:rPr>
              <a:t>mia </a:t>
            </a:r>
            <a:r>
              <a:rPr lang="it-IT" b="1" dirty="0">
                <a:latin typeface="Candara" panose="020E0502030303020204" pitchFamily="34" charset="0"/>
              </a:rPr>
              <a:t>moglie </a:t>
            </a:r>
            <a:r>
              <a:rPr lang="it-IT" b="1" dirty="0" smtClean="0">
                <a:latin typeface="Candara" panose="020E0502030303020204" pitchFamily="34" charset="0"/>
              </a:rPr>
              <a:t>(</a:t>
            </a:r>
            <a:r>
              <a:rPr lang="it-IT" b="1" dirty="0">
                <a:latin typeface="Candara" panose="020E0502030303020204" pitchFamily="34" charset="0"/>
              </a:rPr>
              <a:t>o mio marito)» </a:t>
            </a:r>
            <a:endParaRPr lang="it-IT" b="1" dirty="0" smtClean="0">
              <a:latin typeface="Candara" panose="020E0502030303020204" pitchFamily="34" charset="0"/>
            </a:endParaRPr>
          </a:p>
          <a:p>
            <a:pPr lvl="0" algn="ctr"/>
            <a:r>
              <a:rPr lang="it-IT" b="1" dirty="0" err="1" smtClean="0">
                <a:latin typeface="Candara" panose="020E0502030303020204" pitchFamily="34" charset="0"/>
              </a:rPr>
              <a:t>é</a:t>
            </a:r>
            <a:r>
              <a:rPr lang="it-IT" b="1" dirty="0" smtClean="0">
                <a:latin typeface="Candara" panose="020E0502030303020204" pitchFamily="34" charset="0"/>
              </a:rPr>
              <a:t> </a:t>
            </a:r>
            <a:r>
              <a:rPr lang="it-IT" b="1" dirty="0">
                <a:latin typeface="Candara" panose="020E0502030303020204" pitchFamily="34" charset="0"/>
              </a:rPr>
              <a:t>un pregevole obiettivo, </a:t>
            </a:r>
            <a:endParaRPr lang="it-IT" b="1" dirty="0" smtClean="0">
              <a:latin typeface="Candara" panose="020E0502030303020204" pitchFamily="34" charset="0"/>
            </a:endParaRPr>
          </a:p>
          <a:p>
            <a:pPr lvl="0" algn="ctr"/>
            <a:r>
              <a:rPr lang="it-IT" b="1" dirty="0" smtClean="0">
                <a:latin typeface="Candara" panose="020E0502030303020204" pitchFamily="34" charset="0"/>
              </a:rPr>
              <a:t>ma </a:t>
            </a:r>
            <a:r>
              <a:rPr lang="it-IT" b="1" dirty="0">
                <a:latin typeface="Candara" panose="020E0502030303020204" pitchFamily="34" charset="0"/>
              </a:rPr>
              <a:t>non una regola di vita</a:t>
            </a:r>
            <a:r>
              <a:rPr lang="it-IT" b="1" dirty="0" smtClean="0">
                <a:latin typeface="Candara" panose="020E0502030303020204" pitchFamily="34" charset="0"/>
              </a:rPr>
              <a:t>.</a:t>
            </a:r>
          </a:p>
          <a:p>
            <a:pPr lvl="0" algn="ctr"/>
            <a:r>
              <a:rPr lang="it-IT" b="1" dirty="0" smtClean="0">
                <a:latin typeface="Candara" panose="020E0502030303020204" pitchFamily="34" charset="0"/>
              </a:rPr>
              <a:t> </a:t>
            </a:r>
          </a:p>
          <a:p>
            <a:pPr lvl="0" algn="ctr"/>
            <a:r>
              <a:rPr lang="it-IT" b="1" dirty="0" smtClean="0">
                <a:latin typeface="Candara" panose="020E0502030303020204" pitchFamily="34" charset="0"/>
              </a:rPr>
              <a:t>Dirle (gli) </a:t>
            </a:r>
            <a:r>
              <a:rPr lang="it-IT" b="1" dirty="0">
                <a:latin typeface="Candara" panose="020E0502030303020204" pitchFamily="34" charset="0"/>
              </a:rPr>
              <a:t>ogni giorno </a:t>
            </a:r>
            <a:r>
              <a:rPr lang="it-IT" b="1" dirty="0" smtClean="0">
                <a:latin typeface="Candara" panose="020E0502030303020204" pitchFamily="34" charset="0"/>
              </a:rPr>
              <a:t>«Ti amo!» </a:t>
            </a:r>
          </a:p>
          <a:p>
            <a:pPr lvl="0" algn="ctr"/>
            <a:r>
              <a:rPr lang="it-IT" b="1" dirty="0" err="1" smtClean="0">
                <a:latin typeface="Candara" panose="020E0502030303020204" pitchFamily="34" charset="0"/>
              </a:rPr>
              <a:t>é</a:t>
            </a:r>
            <a:r>
              <a:rPr lang="it-IT" b="1" dirty="0" smtClean="0">
                <a:latin typeface="Candara" panose="020E0502030303020204" pitchFamily="34" charset="0"/>
              </a:rPr>
              <a:t> </a:t>
            </a:r>
            <a:r>
              <a:rPr lang="it-IT" b="1" dirty="0">
                <a:latin typeface="Candara" panose="020E0502030303020204" pitchFamily="34" charset="0"/>
              </a:rPr>
              <a:t>una regola di vita. </a:t>
            </a:r>
          </a:p>
        </p:txBody>
      </p:sp>
    </p:spTree>
    <p:extLst>
      <p:ext uri="{BB962C8B-B14F-4D97-AF65-F5344CB8AC3E}">
        <p14:creationId xmlns:p14="http://schemas.microsoft.com/office/powerpoint/2010/main" val="27756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" y="9841"/>
            <a:ext cx="9003646" cy="851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671392" y="764704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dirty="0">
                <a:latin typeface="Cooper Black" panose="0208090404030B020404" pitchFamily="18" charset="0"/>
              </a:rPr>
              <a:t>Scegliere una regola </a:t>
            </a:r>
            <a:r>
              <a:rPr lang="it-IT" dirty="0" smtClean="0">
                <a:latin typeface="Cooper Black" panose="0208090404030B020404" pitchFamily="18" charset="0"/>
              </a:rPr>
              <a:t>concreta</a:t>
            </a:r>
            <a:r>
              <a:rPr lang="it-IT" dirty="0">
                <a:latin typeface="Cooper Black" panose="0208090404030B020404" pitchFamily="18" charset="0"/>
              </a:rPr>
              <a:t> </a:t>
            </a:r>
            <a:endParaRPr lang="it-IT" dirty="0" smtClean="0">
              <a:latin typeface="Cooper Black" panose="0208090404030B020404" pitchFamily="18" charset="0"/>
            </a:endParaRPr>
          </a:p>
          <a:p>
            <a:pPr lvl="0" algn="ctr"/>
            <a:r>
              <a:rPr lang="it-IT" dirty="0" smtClean="0">
                <a:latin typeface="Cooper Black" panose="0208090404030B020404" pitchFamily="18" charset="0"/>
              </a:rPr>
              <a:t>in </a:t>
            </a:r>
            <a:r>
              <a:rPr lang="it-IT" dirty="0">
                <a:latin typeface="Cooper Black" panose="0208090404030B020404" pitchFamily="18" charset="0"/>
              </a:rPr>
              <a:t>momento di </a:t>
            </a:r>
            <a:r>
              <a:rPr lang="it-IT" dirty="0" smtClean="0">
                <a:latin typeface="Cooper Black" panose="0208090404030B020404" pitchFamily="18" charset="0"/>
              </a:rPr>
              <a:t>preghiera </a:t>
            </a:r>
          </a:p>
          <a:p>
            <a:pPr lvl="0" algn="ctr"/>
            <a:r>
              <a:rPr lang="it-IT" dirty="0" smtClean="0">
                <a:latin typeface="Cooper Black" panose="0208090404030B020404" pitchFamily="18" charset="0"/>
              </a:rPr>
              <a:t>ad esempio alla fine di un Dovere di Sedersi </a:t>
            </a:r>
          </a:p>
          <a:p>
            <a:pPr lvl="0" algn="ctr"/>
            <a:r>
              <a:rPr lang="it-IT" dirty="0" smtClean="0">
                <a:latin typeface="Cooper Black" panose="0208090404030B020404" pitchFamily="18" charset="0"/>
              </a:rPr>
              <a:t>o di un ritiro </a:t>
            </a:r>
            <a:endParaRPr lang="it-IT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4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</TotalTime>
  <Words>304</Words>
  <Application>Microsoft Office PowerPoint</Application>
  <PresentationFormat>Presentazione su schermo (4:3)</PresentationFormat>
  <Paragraphs>47</Paragraphs>
  <Slides>17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pc utente</dc:creator>
  <cp:lastModifiedBy>pc utente</cp:lastModifiedBy>
  <cp:revision>24</cp:revision>
  <dcterms:created xsi:type="dcterms:W3CDTF">2020-08-29T14:13:32Z</dcterms:created>
  <dcterms:modified xsi:type="dcterms:W3CDTF">2020-09-05T09:46:50Z</dcterms:modified>
</cp:coreProperties>
</file>